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/>
              <a:t>Deutsche Fälle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err="1"/>
              <a:t>Duitse</a:t>
            </a:r>
            <a:r>
              <a:rPr lang="de-AT" dirty="0"/>
              <a:t> </a:t>
            </a:r>
            <a:r>
              <a:rPr lang="de-AT" dirty="0" err="1"/>
              <a:t>naamvallen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30933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3200" dirty="0"/>
              <a:t>Personalpronomen</a:t>
            </a:r>
            <a:br>
              <a:rPr lang="de-AT" sz="3200" dirty="0"/>
            </a:br>
            <a:r>
              <a:rPr lang="de-AT" sz="3200" dirty="0"/>
              <a:t>3. </a:t>
            </a:r>
            <a:r>
              <a:rPr lang="de-AT" sz="3200" dirty="0" err="1"/>
              <a:t>nv</a:t>
            </a:r>
            <a:endParaRPr lang="de-AT" sz="3200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9811749"/>
              </p:ext>
            </p:extLst>
          </p:nvPr>
        </p:nvGraphicFramePr>
        <p:xfrm>
          <a:off x="5399313" y="1445621"/>
          <a:ext cx="5736841" cy="3898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5469">
                  <a:extLst>
                    <a:ext uri="{9D8B030D-6E8A-4147-A177-3AD203B41FA5}">
                      <a16:colId xmlns:a16="http://schemas.microsoft.com/office/drawing/2014/main" val="1943352437"/>
                    </a:ext>
                  </a:extLst>
                </a:gridCol>
                <a:gridCol w="2332847">
                  <a:extLst>
                    <a:ext uri="{9D8B030D-6E8A-4147-A177-3AD203B41FA5}">
                      <a16:colId xmlns:a16="http://schemas.microsoft.com/office/drawing/2014/main" val="4177424611"/>
                    </a:ext>
                  </a:extLst>
                </a:gridCol>
                <a:gridCol w="2778525">
                  <a:extLst>
                    <a:ext uri="{9D8B030D-6E8A-4147-A177-3AD203B41FA5}">
                      <a16:colId xmlns:a16="http://schemas.microsoft.com/office/drawing/2014/main" val="3276458343"/>
                    </a:ext>
                  </a:extLst>
                </a:gridCol>
              </a:tblGrid>
              <a:tr h="37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</a:rPr>
                        <a:t> </a:t>
                      </a:r>
                      <a:endParaRPr lang="de-A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Nominativ 1. Fall (onderwerp)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</a:rPr>
                        <a:t>Dativ 3. Fall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</a:rPr>
                        <a:t>(</a:t>
                      </a:r>
                      <a:r>
                        <a:rPr lang="de-AT" sz="1600" dirty="0" err="1">
                          <a:effectLst/>
                        </a:rPr>
                        <a:t>meewerkend</a:t>
                      </a:r>
                      <a:r>
                        <a:rPr lang="de-AT" sz="1600" dirty="0">
                          <a:effectLst/>
                        </a:rPr>
                        <a:t> </a:t>
                      </a:r>
                      <a:r>
                        <a:rPr lang="de-AT" sz="1600" dirty="0" err="1">
                          <a:effectLst/>
                        </a:rPr>
                        <a:t>voorwerp</a:t>
                      </a:r>
                      <a:r>
                        <a:rPr lang="de-AT" sz="1600" dirty="0">
                          <a:effectLst/>
                        </a:rPr>
                        <a:t>)</a:t>
                      </a:r>
                      <a:endParaRPr lang="de-A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633112"/>
                  </a:ext>
                </a:extLst>
              </a:tr>
              <a:tr h="37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1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ich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mir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6229192"/>
                  </a:ext>
                </a:extLst>
              </a:tr>
              <a:tr h="37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2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du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dir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0902930"/>
                  </a:ext>
                </a:extLst>
              </a:tr>
              <a:tr h="1155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3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sie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es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ihm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ihr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ihm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8562939"/>
                  </a:ext>
                </a:extLst>
              </a:tr>
              <a:tr h="37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1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wir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uns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30888"/>
                  </a:ext>
                </a:extLst>
              </a:tr>
              <a:tr h="37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2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ihr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</a:rPr>
                        <a:t>euch</a:t>
                      </a:r>
                      <a:endParaRPr lang="de-A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9090412"/>
                  </a:ext>
                </a:extLst>
              </a:tr>
              <a:tr h="37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3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sie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</a:rPr>
                        <a:t>ihnen</a:t>
                      </a:r>
                      <a:endParaRPr lang="de-A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2037788"/>
                  </a:ext>
                </a:extLst>
              </a:tr>
              <a:tr h="37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H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>
                          <a:effectLst/>
                        </a:rPr>
                        <a:t>Sie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</a:rPr>
                        <a:t>Ihnen</a:t>
                      </a:r>
                      <a:endParaRPr lang="de-A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9902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473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Beispiele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18447" y="803186"/>
            <a:ext cx="6463953" cy="5248622"/>
          </a:xfrm>
        </p:spPr>
        <p:txBody>
          <a:bodyPr/>
          <a:lstStyle/>
          <a:p>
            <a:r>
              <a:rPr lang="de-AT" dirty="0"/>
              <a:t>Willst du mit _________ (ich) gehen?</a:t>
            </a:r>
          </a:p>
          <a:p>
            <a:r>
              <a:rPr lang="de-AT" dirty="0"/>
              <a:t>Nach der Schule gehen wir zu ________ (du) nach Hause.</a:t>
            </a:r>
          </a:p>
          <a:p>
            <a:r>
              <a:rPr lang="de-AT" dirty="0"/>
              <a:t>Heute feiern wir eine Party bei __________ (wir).</a:t>
            </a:r>
          </a:p>
          <a:p>
            <a:r>
              <a:rPr lang="de-AT" dirty="0"/>
              <a:t>Sarah gibt _____________ (er) ihre Telefonnummer.</a:t>
            </a:r>
          </a:p>
        </p:txBody>
      </p:sp>
    </p:spTree>
    <p:extLst>
      <p:ext uri="{BB962C8B-B14F-4D97-AF65-F5344CB8AC3E}">
        <p14:creationId xmlns:p14="http://schemas.microsoft.com/office/powerpoint/2010/main" val="216335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/>
              <a:t>1e en 4e </a:t>
            </a:r>
            <a:r>
              <a:rPr lang="de-AT" b="1" dirty="0" err="1"/>
              <a:t>naamval</a:t>
            </a:r>
            <a:r>
              <a:rPr lang="de-AT" b="1" dirty="0"/>
              <a:t>:</a:t>
            </a:r>
            <a:br>
              <a:rPr lang="de-AT" b="1" dirty="0"/>
            </a:br>
            <a:br>
              <a:rPr lang="de-AT" b="1" dirty="0"/>
            </a:br>
            <a:r>
              <a:rPr lang="de-AT" b="1" dirty="0"/>
              <a:t> </a:t>
            </a:r>
            <a:r>
              <a:rPr lang="de-AT" dirty="0"/>
              <a:t>Nominativ und Akkustativ (</a:t>
            </a:r>
            <a:r>
              <a:rPr lang="de-AT" dirty="0" err="1"/>
              <a:t>onderwerp</a:t>
            </a:r>
            <a:r>
              <a:rPr lang="de-AT" dirty="0"/>
              <a:t> en </a:t>
            </a:r>
            <a:r>
              <a:rPr lang="de-AT" dirty="0" err="1"/>
              <a:t>lijdend</a:t>
            </a:r>
            <a:r>
              <a:rPr lang="de-AT" dirty="0"/>
              <a:t> </a:t>
            </a:r>
            <a:r>
              <a:rPr lang="de-AT" dirty="0" err="1"/>
              <a:t>voorwerp</a:t>
            </a:r>
            <a:r>
              <a:rPr lang="de-AT" dirty="0"/>
              <a:t>)</a:t>
            </a:r>
            <a:br>
              <a:rPr lang="de-AT" dirty="0"/>
            </a:b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41694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AT" sz="3600" dirty="0"/>
              <a:t>Ich sehe den Mann</a:t>
            </a:r>
          </a:p>
        </p:txBody>
      </p:sp>
      <p:sp>
        <p:nvSpPr>
          <p:cNvPr id="12" name="Ovaal 11"/>
          <p:cNvSpPr/>
          <p:nvPr/>
        </p:nvSpPr>
        <p:spPr>
          <a:xfrm>
            <a:off x="6084018" y="2396204"/>
            <a:ext cx="975360" cy="1010195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Ovaal 12"/>
          <p:cNvSpPr/>
          <p:nvPr/>
        </p:nvSpPr>
        <p:spPr>
          <a:xfrm>
            <a:off x="8956766" y="2396204"/>
            <a:ext cx="1345474" cy="1031292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15" name="Rechte verbindingslijn met pijl 14"/>
          <p:cNvCxnSpPr>
            <a:stCxn id="12" idx="4"/>
          </p:cNvCxnSpPr>
          <p:nvPr/>
        </p:nvCxnSpPr>
        <p:spPr>
          <a:xfrm>
            <a:off x="6571698" y="3406399"/>
            <a:ext cx="0" cy="873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/>
          <p:nvPr/>
        </p:nvCxnSpPr>
        <p:spPr>
          <a:xfrm>
            <a:off x="9625149" y="3427496"/>
            <a:ext cx="0" cy="873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Tekstvak 17"/>
          <p:cNvSpPr txBox="1"/>
          <p:nvPr/>
        </p:nvSpPr>
        <p:spPr>
          <a:xfrm>
            <a:off x="5869021" y="4467301"/>
            <a:ext cx="14053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dirty="0" err="1"/>
              <a:t>Onderwerp</a:t>
            </a:r>
            <a:endParaRPr lang="de-AT" sz="1400" dirty="0"/>
          </a:p>
          <a:p>
            <a:pPr algn="ctr"/>
            <a:r>
              <a:rPr lang="de-AT" sz="1400" dirty="0"/>
              <a:t>1nv</a:t>
            </a:r>
          </a:p>
          <a:p>
            <a:pPr algn="ctr"/>
            <a:endParaRPr lang="de-AT" sz="1400" dirty="0"/>
          </a:p>
          <a:p>
            <a:pPr algn="ctr"/>
            <a:r>
              <a:rPr lang="de-AT" sz="1400" dirty="0" err="1"/>
              <a:t>Hij</a:t>
            </a:r>
            <a:endParaRPr lang="de-AT" sz="1400" dirty="0"/>
          </a:p>
        </p:txBody>
      </p:sp>
      <p:sp>
        <p:nvSpPr>
          <p:cNvPr id="19" name="Tekstvak 18"/>
          <p:cNvSpPr txBox="1"/>
          <p:nvPr/>
        </p:nvSpPr>
        <p:spPr>
          <a:xfrm>
            <a:off x="8773886" y="4467301"/>
            <a:ext cx="17025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dirty="0" err="1"/>
              <a:t>Lijdend</a:t>
            </a:r>
            <a:r>
              <a:rPr lang="de-AT" sz="1400" dirty="0"/>
              <a:t> </a:t>
            </a:r>
            <a:r>
              <a:rPr lang="de-AT" sz="1400" dirty="0" err="1"/>
              <a:t>voorwerp</a:t>
            </a:r>
            <a:endParaRPr lang="de-AT" sz="1400" dirty="0"/>
          </a:p>
          <a:p>
            <a:pPr algn="ctr"/>
            <a:r>
              <a:rPr lang="de-AT" sz="1400" dirty="0"/>
              <a:t>4nv</a:t>
            </a:r>
          </a:p>
          <a:p>
            <a:pPr algn="ctr"/>
            <a:endParaRPr lang="de-AT" sz="1400" dirty="0"/>
          </a:p>
          <a:p>
            <a:pPr algn="ctr"/>
            <a:r>
              <a:rPr lang="de-AT" sz="1400" dirty="0"/>
              <a:t>Hem</a:t>
            </a:r>
          </a:p>
        </p:txBody>
      </p:sp>
    </p:spTree>
    <p:extLst>
      <p:ext uri="{BB962C8B-B14F-4D97-AF65-F5344CB8AC3E}">
        <p14:creationId xmlns:p14="http://schemas.microsoft.com/office/powerpoint/2010/main" val="87924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Voorzetsels</a:t>
            </a:r>
            <a:r>
              <a:rPr lang="de-AT" dirty="0"/>
              <a:t> 4nv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Durch</a:t>
            </a:r>
          </a:p>
          <a:p>
            <a:r>
              <a:rPr lang="de-AT" dirty="0"/>
              <a:t>Für</a:t>
            </a:r>
          </a:p>
          <a:p>
            <a:r>
              <a:rPr lang="de-AT" dirty="0"/>
              <a:t>Ohne</a:t>
            </a:r>
          </a:p>
          <a:p>
            <a:r>
              <a:rPr lang="de-AT" dirty="0"/>
              <a:t>Um</a:t>
            </a:r>
          </a:p>
          <a:p>
            <a:r>
              <a:rPr lang="de-AT" dirty="0"/>
              <a:t>Bis</a:t>
            </a:r>
          </a:p>
          <a:p>
            <a:r>
              <a:rPr lang="de-AT" dirty="0"/>
              <a:t>Gegen</a:t>
            </a:r>
          </a:p>
          <a:p>
            <a:r>
              <a:rPr lang="de-AT" dirty="0"/>
              <a:t>entlang</a:t>
            </a:r>
          </a:p>
        </p:txBody>
      </p:sp>
    </p:spTree>
    <p:extLst>
      <p:ext uri="{BB962C8B-B14F-4D97-AF65-F5344CB8AC3E}">
        <p14:creationId xmlns:p14="http://schemas.microsoft.com/office/powerpoint/2010/main" val="4155770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3 </a:t>
            </a:r>
            <a:r>
              <a:rPr lang="de-AT" dirty="0" err="1"/>
              <a:t>Stappenplan</a:t>
            </a:r>
            <a:r>
              <a:rPr lang="de-AT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AT" sz="2400" dirty="0" err="1"/>
              <a:t>Voorzetsels</a:t>
            </a:r>
            <a:endParaRPr lang="de-AT" sz="2400" dirty="0"/>
          </a:p>
          <a:p>
            <a:pPr marL="457200" indent="-457200">
              <a:buFont typeface="+mj-lt"/>
              <a:buAutoNum type="arabicPeriod"/>
            </a:pPr>
            <a:r>
              <a:rPr lang="de-AT" sz="2400" dirty="0" err="1"/>
              <a:t>Hij</a:t>
            </a:r>
            <a:r>
              <a:rPr lang="de-AT" sz="2400" dirty="0"/>
              <a:t>/Hem </a:t>
            </a:r>
            <a:r>
              <a:rPr lang="de-AT" sz="2400" dirty="0" err="1"/>
              <a:t>Proef</a:t>
            </a:r>
            <a:endParaRPr lang="de-AT" sz="2400" dirty="0"/>
          </a:p>
          <a:p>
            <a:pPr marL="457200" indent="-457200">
              <a:buFont typeface="+mj-lt"/>
              <a:buAutoNum type="arabicPeriod"/>
            </a:pPr>
            <a:r>
              <a:rPr lang="de-AT" sz="2400" dirty="0" err="1"/>
              <a:t>Ontleden</a:t>
            </a:r>
            <a:endParaRPr lang="de-AT" sz="2400" dirty="0"/>
          </a:p>
        </p:txBody>
      </p:sp>
    </p:spTree>
    <p:extLst>
      <p:ext uri="{BB962C8B-B14F-4D97-AF65-F5344CB8AC3E}">
        <p14:creationId xmlns:p14="http://schemas.microsoft.com/office/powerpoint/2010/main" val="205623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3200" dirty="0"/>
              <a:t>Personalpronomen</a:t>
            </a:r>
            <a:br>
              <a:rPr lang="de-AT" sz="3200" dirty="0"/>
            </a:br>
            <a:r>
              <a:rPr lang="de-AT" sz="3200" dirty="0"/>
              <a:t>4. </a:t>
            </a:r>
            <a:r>
              <a:rPr lang="de-AT" sz="3200" dirty="0" err="1"/>
              <a:t>nv</a:t>
            </a:r>
            <a:endParaRPr lang="de-AT" sz="3200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196548"/>
              </p:ext>
            </p:extLst>
          </p:nvPr>
        </p:nvGraphicFramePr>
        <p:xfrm>
          <a:off x="5381784" y="1349829"/>
          <a:ext cx="5754370" cy="41026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7380">
                  <a:extLst>
                    <a:ext uri="{9D8B030D-6E8A-4147-A177-3AD203B41FA5}">
                      <a16:colId xmlns:a16="http://schemas.microsoft.com/office/drawing/2014/main" val="4008777149"/>
                    </a:ext>
                  </a:extLst>
                </a:gridCol>
                <a:gridCol w="2339975">
                  <a:extLst>
                    <a:ext uri="{9D8B030D-6E8A-4147-A177-3AD203B41FA5}">
                      <a16:colId xmlns:a16="http://schemas.microsoft.com/office/drawing/2014/main" val="2696557901"/>
                    </a:ext>
                  </a:extLst>
                </a:gridCol>
                <a:gridCol w="2787015">
                  <a:extLst>
                    <a:ext uri="{9D8B030D-6E8A-4147-A177-3AD203B41FA5}">
                      <a16:colId xmlns:a16="http://schemas.microsoft.com/office/drawing/2014/main" val="35148582"/>
                    </a:ext>
                  </a:extLst>
                </a:gridCol>
              </a:tblGrid>
              <a:tr h="394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</a:rPr>
                        <a:t> </a:t>
                      </a:r>
                      <a:endParaRPr lang="de-A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</a:rPr>
                        <a:t>Nominativ 1. Fall (</a:t>
                      </a:r>
                      <a:r>
                        <a:rPr lang="de-AT" sz="1600" dirty="0" err="1">
                          <a:effectLst/>
                        </a:rPr>
                        <a:t>onderwerp</a:t>
                      </a:r>
                      <a:r>
                        <a:rPr lang="de-AT" sz="1600" dirty="0">
                          <a:effectLst/>
                        </a:rPr>
                        <a:t>)</a:t>
                      </a:r>
                      <a:endParaRPr lang="de-A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Akkusativ</a:t>
                      </a:r>
                      <a:r>
                        <a:rPr lang="nl-NL" sz="1600" dirty="0">
                          <a:effectLst/>
                        </a:rPr>
                        <a:t> 4. </a:t>
                      </a:r>
                      <a:r>
                        <a:rPr lang="nl-NL" sz="1600" dirty="0" err="1">
                          <a:effectLst/>
                        </a:rPr>
                        <a:t>Fall</a:t>
                      </a:r>
                      <a:r>
                        <a:rPr lang="nl-NL" sz="16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(lijdend voorwerp)</a:t>
                      </a:r>
                      <a:endParaRPr lang="de-A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8879047"/>
                  </a:ext>
                </a:extLst>
              </a:tr>
              <a:tr h="394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1</a:t>
                      </a:r>
                      <a:endParaRPr lang="de-A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ich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mich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3943107"/>
                  </a:ext>
                </a:extLst>
              </a:tr>
              <a:tr h="394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2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du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dich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795245"/>
                  </a:ext>
                </a:extLst>
              </a:tr>
              <a:tr h="1225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3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er</a:t>
                      </a:r>
                      <a:endParaRPr lang="de-AT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sie</a:t>
                      </a:r>
                      <a:endParaRPr lang="de-AT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es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ihn</a:t>
                      </a:r>
                      <a:endParaRPr lang="de-AT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sie</a:t>
                      </a:r>
                      <a:endParaRPr lang="de-AT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es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4140301"/>
                  </a:ext>
                </a:extLst>
              </a:tr>
              <a:tr h="394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1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wir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uns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0417659"/>
                  </a:ext>
                </a:extLst>
              </a:tr>
              <a:tr h="394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2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ihr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euch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1759766"/>
                  </a:ext>
                </a:extLst>
              </a:tr>
              <a:tr h="394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3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sie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sie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5338382"/>
                  </a:ext>
                </a:extLst>
              </a:tr>
              <a:tr h="394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H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Sie</a:t>
                      </a:r>
                      <a:endParaRPr lang="de-A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Sie</a:t>
                      </a:r>
                      <a:endParaRPr lang="de-A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700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27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Beispiele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Ist das Geschenk für __________ (ich)?</a:t>
            </a:r>
          </a:p>
          <a:p>
            <a:r>
              <a:rPr lang="de-AT" dirty="0"/>
              <a:t>Ich kann nicht ohne ____________ (du)leben!</a:t>
            </a:r>
          </a:p>
          <a:p>
            <a:r>
              <a:rPr lang="de-AT" dirty="0"/>
              <a:t>Heute geht es einmal nicht um _____________ (ihr)</a:t>
            </a:r>
          </a:p>
          <a:p>
            <a:r>
              <a:rPr lang="de-AT" dirty="0"/>
              <a:t>Sarah kennt _________(er) nicht.</a:t>
            </a:r>
          </a:p>
          <a:p>
            <a:r>
              <a:rPr lang="de-AT" dirty="0"/>
              <a:t>Manchmal nervt _________ (sie) echt total!</a:t>
            </a:r>
          </a:p>
        </p:txBody>
      </p:sp>
    </p:spTree>
    <p:extLst>
      <p:ext uri="{BB962C8B-B14F-4D97-AF65-F5344CB8AC3E}">
        <p14:creationId xmlns:p14="http://schemas.microsoft.com/office/powerpoint/2010/main" val="2713747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/>
              <a:t>3e naamval: </a:t>
            </a:r>
            <a:br>
              <a:rPr lang="nl-NL" b="1" dirty="0"/>
            </a:br>
            <a:r>
              <a:rPr lang="nl-NL" dirty="0" err="1"/>
              <a:t>Dativ</a:t>
            </a:r>
            <a:r>
              <a:rPr lang="nl-NL" dirty="0"/>
              <a:t> (meewerkend voorwerp)</a:t>
            </a:r>
            <a:br>
              <a:rPr lang="de-AT" dirty="0"/>
            </a:b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48312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AT" sz="2800" dirty="0"/>
              <a:t>Ich gebe dem Mann (ihm) ein Buch.</a:t>
            </a:r>
          </a:p>
          <a:p>
            <a:pPr marL="0" indent="0" algn="ctr">
              <a:buNone/>
            </a:pPr>
            <a:endParaRPr lang="de-AT" sz="2800" dirty="0"/>
          </a:p>
          <a:p>
            <a:pPr marL="0" indent="0" algn="ctr">
              <a:buNone/>
            </a:pPr>
            <a:r>
              <a:rPr lang="nl-NL" sz="28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Ik       geef       een boek    (aan hem)</a:t>
            </a:r>
            <a:endParaRPr lang="de-AT" sz="28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de-AT" sz="28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Ovaal 3"/>
          <p:cNvSpPr/>
          <p:nvPr/>
        </p:nvSpPr>
        <p:spPr>
          <a:xfrm>
            <a:off x="6810101" y="1879662"/>
            <a:ext cx="2812869" cy="872247"/>
          </a:xfrm>
          <a:prstGeom prst="ellipse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Ovaal 4"/>
          <p:cNvSpPr/>
          <p:nvPr/>
        </p:nvSpPr>
        <p:spPr>
          <a:xfrm>
            <a:off x="9440091" y="3142022"/>
            <a:ext cx="1767840" cy="872247"/>
          </a:xfrm>
          <a:prstGeom prst="ellipse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7" name="Rechte verbindingslijn met pijl 6"/>
          <p:cNvCxnSpPr>
            <a:stCxn id="4" idx="5"/>
          </p:cNvCxnSpPr>
          <p:nvPr/>
        </p:nvCxnSpPr>
        <p:spPr>
          <a:xfrm>
            <a:off x="9211035" y="2624171"/>
            <a:ext cx="786405" cy="554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" name="Rechte verbindingslijn met pijl 7"/>
          <p:cNvCxnSpPr/>
          <p:nvPr/>
        </p:nvCxnSpPr>
        <p:spPr>
          <a:xfrm flipH="1">
            <a:off x="9211035" y="3997024"/>
            <a:ext cx="829949" cy="601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7701986" y="4647478"/>
            <a:ext cx="21088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400" dirty="0" err="1"/>
              <a:t>Meewerkend</a:t>
            </a:r>
            <a:r>
              <a:rPr lang="de-AT" sz="1400" dirty="0"/>
              <a:t> </a:t>
            </a:r>
            <a:r>
              <a:rPr lang="de-AT" sz="1400" dirty="0" err="1"/>
              <a:t>voorwerp</a:t>
            </a:r>
            <a:endParaRPr lang="de-AT" sz="1400" dirty="0"/>
          </a:p>
          <a:p>
            <a:r>
              <a:rPr lang="de-AT" sz="1400" dirty="0"/>
              <a:t>3nv</a:t>
            </a:r>
          </a:p>
          <a:p>
            <a:endParaRPr lang="de-AT" sz="1400" dirty="0"/>
          </a:p>
          <a:p>
            <a:r>
              <a:rPr lang="de-AT" sz="1400" dirty="0" err="1"/>
              <a:t>aan</a:t>
            </a:r>
            <a:r>
              <a:rPr lang="de-AT" sz="1400" dirty="0"/>
              <a:t> hem/</a:t>
            </a:r>
            <a:r>
              <a:rPr lang="de-AT" sz="1400" dirty="0" err="1"/>
              <a:t>voor</a:t>
            </a:r>
            <a:r>
              <a:rPr lang="de-AT" sz="1400" dirty="0"/>
              <a:t> hem</a:t>
            </a:r>
          </a:p>
        </p:txBody>
      </p:sp>
    </p:spTree>
    <p:extLst>
      <p:ext uri="{BB962C8B-B14F-4D97-AF65-F5344CB8AC3E}">
        <p14:creationId xmlns:p14="http://schemas.microsoft.com/office/powerpoint/2010/main" val="408240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Voorzetsels</a:t>
            </a:r>
            <a:r>
              <a:rPr lang="de-AT" dirty="0"/>
              <a:t> 3e </a:t>
            </a:r>
            <a:r>
              <a:rPr lang="de-AT" dirty="0" err="1"/>
              <a:t>nv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Mit</a:t>
            </a:r>
          </a:p>
          <a:p>
            <a:r>
              <a:rPr lang="de-AT" dirty="0"/>
              <a:t>Nach</a:t>
            </a:r>
          </a:p>
          <a:p>
            <a:r>
              <a:rPr lang="de-AT" dirty="0"/>
              <a:t>Seit</a:t>
            </a:r>
          </a:p>
          <a:p>
            <a:r>
              <a:rPr lang="de-AT" dirty="0"/>
              <a:t>Von</a:t>
            </a:r>
          </a:p>
          <a:p>
            <a:r>
              <a:rPr lang="de-AT" dirty="0"/>
              <a:t>Zu</a:t>
            </a:r>
          </a:p>
          <a:p>
            <a:r>
              <a:rPr lang="de-AT" dirty="0"/>
              <a:t>bei</a:t>
            </a:r>
          </a:p>
        </p:txBody>
      </p:sp>
    </p:spTree>
    <p:extLst>
      <p:ext uri="{BB962C8B-B14F-4D97-AF65-F5344CB8AC3E}">
        <p14:creationId xmlns:p14="http://schemas.microsoft.com/office/powerpoint/2010/main" val="2280626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3 </a:t>
            </a:r>
            <a:r>
              <a:rPr lang="de-AT" dirty="0" err="1"/>
              <a:t>Stappenplan</a:t>
            </a:r>
            <a:r>
              <a:rPr lang="de-AT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AT" sz="2400" dirty="0" err="1"/>
              <a:t>Voorzetsels</a:t>
            </a:r>
            <a:endParaRPr lang="de-AT" sz="2400" dirty="0"/>
          </a:p>
          <a:p>
            <a:pPr marL="457200" indent="-457200">
              <a:buFont typeface="+mj-lt"/>
              <a:buAutoNum type="arabicPeriod"/>
            </a:pPr>
            <a:r>
              <a:rPr lang="de-AT" sz="2400" dirty="0" err="1"/>
              <a:t>Vraag</a:t>
            </a:r>
            <a:r>
              <a:rPr lang="de-AT" sz="2400" dirty="0"/>
              <a:t>: </a:t>
            </a:r>
            <a:r>
              <a:rPr lang="de-AT" sz="2400" dirty="0" err="1"/>
              <a:t>aan</a:t>
            </a:r>
            <a:r>
              <a:rPr lang="de-AT" sz="2400" dirty="0"/>
              <a:t> wie/</a:t>
            </a:r>
            <a:r>
              <a:rPr lang="de-AT" sz="2400" dirty="0" err="1"/>
              <a:t>voor</a:t>
            </a:r>
            <a:r>
              <a:rPr lang="de-AT" sz="2400" dirty="0"/>
              <a:t> wie</a:t>
            </a:r>
          </a:p>
          <a:p>
            <a:pPr marL="457200" indent="-457200">
              <a:buFont typeface="+mj-lt"/>
              <a:buAutoNum type="arabicPeriod"/>
            </a:pPr>
            <a:r>
              <a:rPr lang="de-AT" sz="2400" dirty="0" err="1"/>
              <a:t>Ontleden</a:t>
            </a:r>
            <a:endParaRPr lang="de-AT" sz="2400" dirty="0"/>
          </a:p>
        </p:txBody>
      </p:sp>
    </p:spTree>
    <p:extLst>
      <p:ext uri="{BB962C8B-B14F-4D97-AF65-F5344CB8AC3E}">
        <p14:creationId xmlns:p14="http://schemas.microsoft.com/office/powerpoint/2010/main" val="243830693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0</TotalTime>
  <Words>285</Words>
  <Application>Microsoft Office PowerPoint</Application>
  <PresentationFormat>Breedbeeld</PresentationFormat>
  <Paragraphs>114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Rockwell</vt:lpstr>
      <vt:lpstr>Wingdings</vt:lpstr>
      <vt:lpstr>Atlas</vt:lpstr>
      <vt:lpstr>Deutsche Fälle</vt:lpstr>
      <vt:lpstr>1e en 4e naamval:   Nominativ und Akkustativ (onderwerp en lijdend voorwerp) </vt:lpstr>
      <vt:lpstr>Voorzetsels 4nv</vt:lpstr>
      <vt:lpstr>3 Stappenplan </vt:lpstr>
      <vt:lpstr>Personalpronomen 4. nv</vt:lpstr>
      <vt:lpstr>Beispiele</vt:lpstr>
      <vt:lpstr>3e naamval:  Dativ (meewerkend voorwerp) </vt:lpstr>
      <vt:lpstr>Voorzetsels 3e nv</vt:lpstr>
      <vt:lpstr>3 Stappenplan </vt:lpstr>
      <vt:lpstr>Personalpronomen 3. nv</vt:lpstr>
      <vt:lpstr>Beispiele</vt:lpstr>
    </vt:vector>
  </TitlesOfParts>
  <Company>Ons Middelbaar Onderwijs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Deutsche Fälle</dc:title>
  <dc:creator>Boigner, Marion</dc:creator>
  <cp:lastModifiedBy>Langbroek, Thomas</cp:lastModifiedBy>
  <cp:revision>8</cp:revision>
  <dcterms:created xsi:type="dcterms:W3CDTF">2019-01-28T08:01:35Z</dcterms:created>
  <dcterms:modified xsi:type="dcterms:W3CDTF">2020-06-30T12:19:36Z</dcterms:modified>
</cp:coreProperties>
</file>